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9"/>
  </p:notesMasterIdLst>
  <p:handoutMasterIdLst>
    <p:handoutMasterId r:id="rId20"/>
  </p:handoutMasterIdLst>
  <p:sldIdLst>
    <p:sldId id="305" r:id="rId3"/>
    <p:sldId id="304" r:id="rId4"/>
    <p:sldId id="296" r:id="rId5"/>
    <p:sldId id="295" r:id="rId6"/>
    <p:sldId id="267" r:id="rId7"/>
    <p:sldId id="297" r:id="rId8"/>
    <p:sldId id="270" r:id="rId9"/>
    <p:sldId id="302" r:id="rId10"/>
    <p:sldId id="275" r:id="rId11"/>
    <p:sldId id="303" r:id="rId12"/>
    <p:sldId id="300" r:id="rId13"/>
    <p:sldId id="281" r:id="rId14"/>
    <p:sldId id="279" r:id="rId15"/>
    <p:sldId id="280" r:id="rId16"/>
    <p:sldId id="298" r:id="rId17"/>
    <p:sldId id="299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2C4"/>
    <a:srgbClr val="FFFFFF"/>
    <a:srgbClr val="CC0000"/>
    <a:srgbClr val="F3C631"/>
    <a:srgbClr val="25BEC4"/>
    <a:srgbClr val="D2B992"/>
    <a:srgbClr val="DEBE8D"/>
    <a:srgbClr val="072935"/>
    <a:srgbClr val="558DB0"/>
    <a:srgbClr val="2C57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howGuides="1">
      <p:cViewPr varScale="1">
        <p:scale>
          <a:sx n="68" d="100"/>
          <a:sy n="68" d="100"/>
        </p:scale>
        <p:origin x="500" y="52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26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D24A-EF38-4949-81EA-C39AA50871C5}" type="datetime1">
              <a:rPr lang="en-US" smtClean="0"/>
              <a:t>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A895-DC24-4A80-9E4B-77E8C98B8261}" type="datetime1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491E-4104-40E9-885C-6629BDFE1DBB}" type="datetime1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F328-D78C-4AE3-9BD5-6819CFE7241A}" type="datetime1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83FD6-3C14-4BAD-B096-2ECF8D7D1C88}" type="datetime1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5541-7853-4DCC-906F-39CE0BB88B8E}" type="datetime1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90FE-2B5A-46A8-B4F6-76CB6FDA68AC}" type="datetime1">
              <a:rPr lang="en-US" smtClean="0"/>
              <a:t>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2738-2C3A-4E5B-A4DB-9708318E767B}" type="datetime1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8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1C49-F74B-47FE-8050-CE9AAF0717AC}" type="datetime1">
              <a:rPr lang="en-US" smtClean="0"/>
              <a:t>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57B2-B504-486D-85D3-4C584AEF2C6C}" type="datetime1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0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5C8C5-A9A9-4B3A-B134-0E3A713D185C}" type="datetime1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0574-43A3-46A0-8870-1B2305CBE5B3}" type="datetime1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pos="10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WrmQ2SHaxM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412" y="533400"/>
            <a:ext cx="8382000" cy="5376429"/>
          </a:xfrm>
        </p:spPr>
      </p:pic>
    </p:spTree>
    <p:extLst>
      <p:ext uri="{BB962C8B-B14F-4D97-AF65-F5344CB8AC3E}">
        <p14:creationId xmlns:p14="http://schemas.microsoft.com/office/powerpoint/2010/main" val="22624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7012" y="227880"/>
            <a:ext cx="5358340" cy="6402239"/>
            <a:chOff x="227012" y="227880"/>
            <a:chExt cx="5358340" cy="6402239"/>
          </a:xfrm>
        </p:grpSpPr>
        <p:sp>
          <p:nvSpPr>
            <p:cNvPr id="3" name="Rectangle 2"/>
            <p:cNvSpPr/>
            <p:nvPr/>
          </p:nvSpPr>
          <p:spPr>
            <a:xfrm>
              <a:off x="227012" y="582120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/>
            <p:cNvSpPr/>
            <p:nvPr/>
          </p:nvSpPr>
          <p:spPr>
            <a:xfrm>
              <a:off x="494929" y="227880"/>
              <a:ext cx="4704939" cy="708480"/>
            </a:xfrm>
            <a:custGeom>
              <a:avLst/>
              <a:gdLst>
                <a:gd name="connsiteX0" fmla="*/ 0 w 4704939"/>
                <a:gd name="connsiteY0" fmla="*/ 118082 h 708480"/>
                <a:gd name="connsiteX1" fmla="*/ 118082 w 4704939"/>
                <a:gd name="connsiteY1" fmla="*/ 0 h 708480"/>
                <a:gd name="connsiteX2" fmla="*/ 4586857 w 4704939"/>
                <a:gd name="connsiteY2" fmla="*/ 0 h 708480"/>
                <a:gd name="connsiteX3" fmla="*/ 4704939 w 4704939"/>
                <a:gd name="connsiteY3" fmla="*/ 118082 h 708480"/>
                <a:gd name="connsiteX4" fmla="*/ 4704939 w 4704939"/>
                <a:gd name="connsiteY4" fmla="*/ 590398 h 708480"/>
                <a:gd name="connsiteX5" fmla="*/ 4586857 w 4704939"/>
                <a:gd name="connsiteY5" fmla="*/ 708480 h 708480"/>
                <a:gd name="connsiteX6" fmla="*/ 118082 w 4704939"/>
                <a:gd name="connsiteY6" fmla="*/ 708480 h 708480"/>
                <a:gd name="connsiteX7" fmla="*/ 0 w 4704939"/>
                <a:gd name="connsiteY7" fmla="*/ 590398 h 708480"/>
                <a:gd name="connsiteX8" fmla="*/ 0 w 4704939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939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86857" y="0"/>
                  </a:lnTo>
                  <a:cubicBezTo>
                    <a:pt x="4652072" y="0"/>
                    <a:pt x="4704939" y="52867"/>
                    <a:pt x="4704939" y="118082"/>
                  </a:cubicBezTo>
                  <a:lnTo>
                    <a:pt x="4704939" y="590398"/>
                  </a:lnTo>
                  <a:cubicBezTo>
                    <a:pt x="4704939" y="655613"/>
                    <a:pt x="4652072" y="708480"/>
                    <a:pt x="4586857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Routinely spending significant amount of time in chat rooms and private messaging with the sole purpose of finding cybersex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7012" y="1670760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-291073"/>
                <a:satOff val="-16786"/>
                <a:lumOff val="172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/>
            <p:cNvSpPr/>
            <p:nvPr/>
          </p:nvSpPr>
          <p:spPr>
            <a:xfrm>
              <a:off x="494929" y="1316520"/>
              <a:ext cx="4704939" cy="708480"/>
            </a:xfrm>
            <a:custGeom>
              <a:avLst/>
              <a:gdLst>
                <a:gd name="connsiteX0" fmla="*/ 0 w 4704939"/>
                <a:gd name="connsiteY0" fmla="*/ 118082 h 708480"/>
                <a:gd name="connsiteX1" fmla="*/ 118082 w 4704939"/>
                <a:gd name="connsiteY1" fmla="*/ 0 h 708480"/>
                <a:gd name="connsiteX2" fmla="*/ 4586857 w 4704939"/>
                <a:gd name="connsiteY2" fmla="*/ 0 h 708480"/>
                <a:gd name="connsiteX3" fmla="*/ 4704939 w 4704939"/>
                <a:gd name="connsiteY3" fmla="*/ 118082 h 708480"/>
                <a:gd name="connsiteX4" fmla="*/ 4704939 w 4704939"/>
                <a:gd name="connsiteY4" fmla="*/ 590398 h 708480"/>
                <a:gd name="connsiteX5" fmla="*/ 4586857 w 4704939"/>
                <a:gd name="connsiteY5" fmla="*/ 708480 h 708480"/>
                <a:gd name="connsiteX6" fmla="*/ 118082 w 4704939"/>
                <a:gd name="connsiteY6" fmla="*/ 708480 h 708480"/>
                <a:gd name="connsiteX7" fmla="*/ 0 w 4704939"/>
                <a:gd name="connsiteY7" fmla="*/ 590398 h 708480"/>
                <a:gd name="connsiteX8" fmla="*/ 0 w 4704939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939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86857" y="0"/>
                  </a:lnTo>
                  <a:cubicBezTo>
                    <a:pt x="4652072" y="0"/>
                    <a:pt x="4704939" y="52867"/>
                    <a:pt x="4704939" y="118082"/>
                  </a:cubicBezTo>
                  <a:lnTo>
                    <a:pt x="4704939" y="590398"/>
                  </a:lnTo>
                  <a:cubicBezTo>
                    <a:pt x="4704939" y="655613"/>
                    <a:pt x="4652072" y="708480"/>
                    <a:pt x="4586857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291073"/>
                <a:satOff val="-16786"/>
                <a:lumOff val="1726"/>
                <a:alphaOff val="0"/>
              </a:schemeClr>
            </a:fillRef>
            <a:effectRef idx="0">
              <a:schemeClr val="accent2">
                <a:hueOff val="-291073"/>
                <a:satOff val="-16786"/>
                <a:lumOff val="1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Engaging in explicit sex chat with other people online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7012" y="2759400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-582145"/>
                <a:satOff val="-33571"/>
                <a:lumOff val="345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/>
            <p:cNvSpPr/>
            <p:nvPr/>
          </p:nvSpPr>
          <p:spPr>
            <a:xfrm>
              <a:off x="494929" y="2405160"/>
              <a:ext cx="4708090" cy="708480"/>
            </a:xfrm>
            <a:custGeom>
              <a:avLst/>
              <a:gdLst>
                <a:gd name="connsiteX0" fmla="*/ 0 w 4708090"/>
                <a:gd name="connsiteY0" fmla="*/ 118082 h 708480"/>
                <a:gd name="connsiteX1" fmla="*/ 118082 w 4708090"/>
                <a:gd name="connsiteY1" fmla="*/ 0 h 708480"/>
                <a:gd name="connsiteX2" fmla="*/ 4590008 w 4708090"/>
                <a:gd name="connsiteY2" fmla="*/ 0 h 708480"/>
                <a:gd name="connsiteX3" fmla="*/ 4708090 w 4708090"/>
                <a:gd name="connsiteY3" fmla="*/ 118082 h 708480"/>
                <a:gd name="connsiteX4" fmla="*/ 4708090 w 4708090"/>
                <a:gd name="connsiteY4" fmla="*/ 590398 h 708480"/>
                <a:gd name="connsiteX5" fmla="*/ 4590008 w 4708090"/>
                <a:gd name="connsiteY5" fmla="*/ 708480 h 708480"/>
                <a:gd name="connsiteX6" fmla="*/ 118082 w 4708090"/>
                <a:gd name="connsiteY6" fmla="*/ 708480 h 708480"/>
                <a:gd name="connsiteX7" fmla="*/ 0 w 4708090"/>
                <a:gd name="connsiteY7" fmla="*/ 590398 h 708480"/>
                <a:gd name="connsiteX8" fmla="*/ 0 w 4708090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8090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90008" y="0"/>
                  </a:lnTo>
                  <a:cubicBezTo>
                    <a:pt x="4655223" y="0"/>
                    <a:pt x="4708090" y="52867"/>
                    <a:pt x="4708090" y="118082"/>
                  </a:cubicBezTo>
                  <a:lnTo>
                    <a:pt x="4708090" y="590398"/>
                  </a:lnTo>
                  <a:cubicBezTo>
                    <a:pt x="4708090" y="655613"/>
                    <a:pt x="4655223" y="708480"/>
                    <a:pt x="4590008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82145"/>
                <a:satOff val="-33571"/>
                <a:lumOff val="3451"/>
                <a:alphaOff val="0"/>
              </a:schemeClr>
            </a:fillRef>
            <a:effectRef idx="0">
              <a:schemeClr val="accent2">
                <a:hueOff val="-582145"/>
                <a:satOff val="-33571"/>
                <a:lumOff val="345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Looking at amateur or professional pornography sites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7012" y="3848039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-873218"/>
                <a:satOff val="-50357"/>
                <a:lumOff val="517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/>
            <p:cNvSpPr/>
            <p:nvPr/>
          </p:nvSpPr>
          <p:spPr>
            <a:xfrm>
              <a:off x="494929" y="3493800"/>
              <a:ext cx="4708090" cy="708480"/>
            </a:xfrm>
            <a:custGeom>
              <a:avLst/>
              <a:gdLst>
                <a:gd name="connsiteX0" fmla="*/ 0 w 4708090"/>
                <a:gd name="connsiteY0" fmla="*/ 118082 h 708480"/>
                <a:gd name="connsiteX1" fmla="*/ 118082 w 4708090"/>
                <a:gd name="connsiteY1" fmla="*/ 0 h 708480"/>
                <a:gd name="connsiteX2" fmla="*/ 4590008 w 4708090"/>
                <a:gd name="connsiteY2" fmla="*/ 0 h 708480"/>
                <a:gd name="connsiteX3" fmla="*/ 4708090 w 4708090"/>
                <a:gd name="connsiteY3" fmla="*/ 118082 h 708480"/>
                <a:gd name="connsiteX4" fmla="*/ 4708090 w 4708090"/>
                <a:gd name="connsiteY4" fmla="*/ 590398 h 708480"/>
                <a:gd name="connsiteX5" fmla="*/ 4590008 w 4708090"/>
                <a:gd name="connsiteY5" fmla="*/ 708480 h 708480"/>
                <a:gd name="connsiteX6" fmla="*/ 118082 w 4708090"/>
                <a:gd name="connsiteY6" fmla="*/ 708480 h 708480"/>
                <a:gd name="connsiteX7" fmla="*/ 0 w 4708090"/>
                <a:gd name="connsiteY7" fmla="*/ 590398 h 708480"/>
                <a:gd name="connsiteX8" fmla="*/ 0 w 4708090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8090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90008" y="0"/>
                  </a:lnTo>
                  <a:cubicBezTo>
                    <a:pt x="4655223" y="0"/>
                    <a:pt x="4708090" y="52867"/>
                    <a:pt x="4708090" y="118082"/>
                  </a:cubicBezTo>
                  <a:lnTo>
                    <a:pt x="4708090" y="590398"/>
                  </a:lnTo>
                  <a:cubicBezTo>
                    <a:pt x="4708090" y="655613"/>
                    <a:pt x="4655223" y="708480"/>
                    <a:pt x="4590008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873218"/>
                <a:satOff val="-50357"/>
                <a:lumOff val="5177"/>
                <a:alphaOff val="0"/>
              </a:schemeClr>
            </a:fillRef>
            <a:effectRef idx="0">
              <a:schemeClr val="accent2">
                <a:hueOff val="-873218"/>
                <a:satOff val="-50357"/>
                <a:lumOff val="5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Taking part in online pornography, for example by posting nude photos or posing for a webcam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7012" y="4936679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-1164290"/>
                <a:satOff val="-67142"/>
                <a:lumOff val="690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/>
            <p:cNvSpPr/>
            <p:nvPr/>
          </p:nvSpPr>
          <p:spPr>
            <a:xfrm>
              <a:off x="494929" y="4582439"/>
              <a:ext cx="4708090" cy="708480"/>
            </a:xfrm>
            <a:custGeom>
              <a:avLst/>
              <a:gdLst>
                <a:gd name="connsiteX0" fmla="*/ 0 w 4708090"/>
                <a:gd name="connsiteY0" fmla="*/ 118082 h 708480"/>
                <a:gd name="connsiteX1" fmla="*/ 118082 w 4708090"/>
                <a:gd name="connsiteY1" fmla="*/ 0 h 708480"/>
                <a:gd name="connsiteX2" fmla="*/ 4590008 w 4708090"/>
                <a:gd name="connsiteY2" fmla="*/ 0 h 708480"/>
                <a:gd name="connsiteX3" fmla="*/ 4708090 w 4708090"/>
                <a:gd name="connsiteY3" fmla="*/ 118082 h 708480"/>
                <a:gd name="connsiteX4" fmla="*/ 4708090 w 4708090"/>
                <a:gd name="connsiteY4" fmla="*/ 590398 h 708480"/>
                <a:gd name="connsiteX5" fmla="*/ 4590008 w 4708090"/>
                <a:gd name="connsiteY5" fmla="*/ 708480 h 708480"/>
                <a:gd name="connsiteX6" fmla="*/ 118082 w 4708090"/>
                <a:gd name="connsiteY6" fmla="*/ 708480 h 708480"/>
                <a:gd name="connsiteX7" fmla="*/ 0 w 4708090"/>
                <a:gd name="connsiteY7" fmla="*/ 590398 h 708480"/>
                <a:gd name="connsiteX8" fmla="*/ 0 w 4708090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8090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90008" y="0"/>
                  </a:lnTo>
                  <a:cubicBezTo>
                    <a:pt x="4655223" y="0"/>
                    <a:pt x="4708090" y="52867"/>
                    <a:pt x="4708090" y="118082"/>
                  </a:cubicBezTo>
                  <a:lnTo>
                    <a:pt x="4708090" y="590398"/>
                  </a:lnTo>
                  <a:cubicBezTo>
                    <a:pt x="4708090" y="655613"/>
                    <a:pt x="4655223" y="708480"/>
                    <a:pt x="4590008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164290"/>
                <a:satOff val="-67142"/>
                <a:lumOff val="6902"/>
                <a:alphaOff val="0"/>
              </a:schemeClr>
            </a:fillRef>
            <a:effectRef idx="0">
              <a:schemeClr val="accent2">
                <a:hueOff val="-1164290"/>
                <a:satOff val="-67142"/>
                <a:lumOff val="69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Hiding your online interactions from your near ones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7012" y="6025319"/>
              <a:ext cx="5358340" cy="604800"/>
            </a:xfrm>
            <a:prstGeom prst="rect">
              <a:avLst/>
            </a:prstGeom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/>
            <p:cNvSpPr/>
            <p:nvPr/>
          </p:nvSpPr>
          <p:spPr>
            <a:xfrm>
              <a:off x="494929" y="5671079"/>
              <a:ext cx="4708090" cy="708480"/>
            </a:xfrm>
            <a:custGeom>
              <a:avLst/>
              <a:gdLst>
                <a:gd name="connsiteX0" fmla="*/ 0 w 4708090"/>
                <a:gd name="connsiteY0" fmla="*/ 118082 h 708480"/>
                <a:gd name="connsiteX1" fmla="*/ 118082 w 4708090"/>
                <a:gd name="connsiteY1" fmla="*/ 0 h 708480"/>
                <a:gd name="connsiteX2" fmla="*/ 4590008 w 4708090"/>
                <a:gd name="connsiteY2" fmla="*/ 0 h 708480"/>
                <a:gd name="connsiteX3" fmla="*/ 4708090 w 4708090"/>
                <a:gd name="connsiteY3" fmla="*/ 118082 h 708480"/>
                <a:gd name="connsiteX4" fmla="*/ 4708090 w 4708090"/>
                <a:gd name="connsiteY4" fmla="*/ 590398 h 708480"/>
                <a:gd name="connsiteX5" fmla="*/ 4590008 w 4708090"/>
                <a:gd name="connsiteY5" fmla="*/ 708480 h 708480"/>
                <a:gd name="connsiteX6" fmla="*/ 118082 w 4708090"/>
                <a:gd name="connsiteY6" fmla="*/ 708480 h 708480"/>
                <a:gd name="connsiteX7" fmla="*/ 0 w 4708090"/>
                <a:gd name="connsiteY7" fmla="*/ 590398 h 708480"/>
                <a:gd name="connsiteX8" fmla="*/ 0 w 4708090"/>
                <a:gd name="connsiteY8" fmla="*/ 118082 h 70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8090" h="708480">
                  <a:moveTo>
                    <a:pt x="0" y="118082"/>
                  </a:moveTo>
                  <a:cubicBezTo>
                    <a:pt x="0" y="52867"/>
                    <a:pt x="52867" y="0"/>
                    <a:pt x="118082" y="0"/>
                  </a:cubicBezTo>
                  <a:lnTo>
                    <a:pt x="4590008" y="0"/>
                  </a:lnTo>
                  <a:cubicBezTo>
                    <a:pt x="4655223" y="0"/>
                    <a:pt x="4708090" y="52867"/>
                    <a:pt x="4708090" y="118082"/>
                  </a:cubicBezTo>
                  <a:lnTo>
                    <a:pt x="4708090" y="590398"/>
                  </a:lnTo>
                  <a:cubicBezTo>
                    <a:pt x="4708090" y="655613"/>
                    <a:pt x="4655223" y="708480"/>
                    <a:pt x="4590008" y="708480"/>
                  </a:cubicBezTo>
                  <a:lnTo>
                    <a:pt x="118082" y="708480"/>
                  </a:lnTo>
                  <a:cubicBezTo>
                    <a:pt x="52867" y="708480"/>
                    <a:pt x="0" y="655613"/>
                    <a:pt x="0" y="590398"/>
                  </a:cubicBezTo>
                  <a:lnTo>
                    <a:pt x="0" y="11808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6358" tIns="34585" rIns="176358" bIns="34585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Feeling guilt or shame from your online use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3911" y="171032"/>
            <a:ext cx="5753101" cy="4001400"/>
            <a:chOff x="5903911" y="171032"/>
            <a:chExt cx="5753101" cy="4001400"/>
          </a:xfrm>
        </p:grpSpPr>
        <p:sp>
          <p:nvSpPr>
            <p:cNvPr id="19" name="Rectangle 18"/>
            <p:cNvSpPr/>
            <p:nvPr/>
          </p:nvSpPr>
          <p:spPr>
            <a:xfrm>
              <a:off x="5903911" y="3924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/>
            <p:cNvSpPr/>
            <p:nvPr/>
          </p:nvSpPr>
          <p:spPr>
            <a:xfrm>
              <a:off x="6191566" y="1710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Physical and mental health problems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03911" y="10728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6191566" y="8514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Tendency to commit sex based crimes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03911" y="17532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/>
            <p:cNvSpPr/>
            <p:nvPr/>
          </p:nvSpPr>
          <p:spPr>
            <a:xfrm>
              <a:off x="6191566" y="15318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Risk of teenage pregnancy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03911" y="24336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/>
            <p:cNvSpPr/>
            <p:nvPr/>
          </p:nvSpPr>
          <p:spPr>
            <a:xfrm>
              <a:off x="6191566" y="22122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Viewing woman as sex objects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03911" y="31140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/>
            <p:cNvSpPr/>
            <p:nvPr/>
          </p:nvSpPr>
          <p:spPr>
            <a:xfrm>
              <a:off x="6191566" y="28926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Depression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03911" y="3794432"/>
              <a:ext cx="5753101" cy="378000"/>
            </a:xfrm>
            <a:prstGeom prst="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/>
            <p:cNvSpPr/>
            <p:nvPr/>
          </p:nvSpPr>
          <p:spPr>
            <a:xfrm>
              <a:off x="6191566" y="3573032"/>
              <a:ext cx="4027170" cy="442800"/>
            </a:xfrm>
            <a:custGeom>
              <a:avLst/>
              <a:gdLst>
                <a:gd name="connsiteX0" fmla="*/ 0 w 4027170"/>
                <a:gd name="connsiteY0" fmla="*/ 73801 h 442800"/>
                <a:gd name="connsiteX1" fmla="*/ 73801 w 4027170"/>
                <a:gd name="connsiteY1" fmla="*/ 0 h 442800"/>
                <a:gd name="connsiteX2" fmla="*/ 3953369 w 4027170"/>
                <a:gd name="connsiteY2" fmla="*/ 0 h 442800"/>
                <a:gd name="connsiteX3" fmla="*/ 4027170 w 4027170"/>
                <a:gd name="connsiteY3" fmla="*/ 73801 h 442800"/>
                <a:gd name="connsiteX4" fmla="*/ 4027170 w 4027170"/>
                <a:gd name="connsiteY4" fmla="*/ 368999 h 442800"/>
                <a:gd name="connsiteX5" fmla="*/ 3953369 w 4027170"/>
                <a:gd name="connsiteY5" fmla="*/ 442800 h 442800"/>
                <a:gd name="connsiteX6" fmla="*/ 73801 w 4027170"/>
                <a:gd name="connsiteY6" fmla="*/ 442800 h 442800"/>
                <a:gd name="connsiteX7" fmla="*/ 0 w 4027170"/>
                <a:gd name="connsiteY7" fmla="*/ 368999 h 442800"/>
                <a:gd name="connsiteX8" fmla="*/ 0 w 402717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717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3953369" y="0"/>
                  </a:lnTo>
                  <a:cubicBezTo>
                    <a:pt x="3994128" y="0"/>
                    <a:pt x="4027170" y="33042"/>
                    <a:pt x="4027170" y="73801"/>
                  </a:cubicBezTo>
                  <a:lnTo>
                    <a:pt x="4027170" y="368999"/>
                  </a:lnTo>
                  <a:cubicBezTo>
                    <a:pt x="4027170" y="409758"/>
                    <a:pt x="3994128" y="442800"/>
                    <a:pt x="395336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833" tIns="21616" rIns="173833" bIns="2161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Waste of time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37110" y="4281760"/>
            <a:ext cx="5512824" cy="2537432"/>
            <a:chOff x="6037110" y="4281760"/>
            <a:chExt cx="5512824" cy="2537432"/>
          </a:xfrm>
        </p:grpSpPr>
        <p:sp>
          <p:nvSpPr>
            <p:cNvPr id="32" name="Freeform: Shape 31"/>
            <p:cNvSpPr/>
            <p:nvPr/>
          </p:nvSpPr>
          <p:spPr>
            <a:xfrm>
              <a:off x="6037110" y="4281760"/>
              <a:ext cx="2658818" cy="1171122"/>
            </a:xfrm>
            <a:custGeom>
              <a:avLst/>
              <a:gdLst>
                <a:gd name="connsiteX0" fmla="*/ 0 w 2658818"/>
                <a:gd name="connsiteY0" fmla="*/ 0 h 1171122"/>
                <a:gd name="connsiteX1" fmla="*/ 2658818 w 2658818"/>
                <a:gd name="connsiteY1" fmla="*/ 0 h 1171122"/>
                <a:gd name="connsiteX2" fmla="*/ 2658818 w 2658818"/>
                <a:gd name="connsiteY2" fmla="*/ 1171122 h 1171122"/>
                <a:gd name="connsiteX3" fmla="*/ 0 w 2658818"/>
                <a:gd name="connsiteY3" fmla="*/ 1171122 h 1171122"/>
                <a:gd name="connsiteX4" fmla="*/ 0 w 2658818"/>
                <a:gd name="connsiteY4" fmla="*/ 0 h 117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818" h="1171122">
                  <a:moveTo>
                    <a:pt x="0" y="0"/>
                  </a:moveTo>
                  <a:lnTo>
                    <a:pt x="2658818" y="0"/>
                  </a:lnTo>
                  <a:lnTo>
                    <a:pt x="2658818" y="1171122"/>
                  </a:lnTo>
                  <a:lnTo>
                    <a:pt x="0" y="11711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Restrict online time</a:t>
              </a: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8891116" y="4281760"/>
              <a:ext cx="2658818" cy="1171122"/>
            </a:xfrm>
            <a:custGeom>
              <a:avLst/>
              <a:gdLst>
                <a:gd name="connsiteX0" fmla="*/ 0 w 2658818"/>
                <a:gd name="connsiteY0" fmla="*/ 0 h 1171122"/>
                <a:gd name="connsiteX1" fmla="*/ 2658818 w 2658818"/>
                <a:gd name="connsiteY1" fmla="*/ 0 h 1171122"/>
                <a:gd name="connsiteX2" fmla="*/ 2658818 w 2658818"/>
                <a:gd name="connsiteY2" fmla="*/ 1171122 h 1171122"/>
                <a:gd name="connsiteX3" fmla="*/ 0 w 2658818"/>
                <a:gd name="connsiteY3" fmla="*/ 1171122 h 1171122"/>
                <a:gd name="connsiteX4" fmla="*/ 0 w 2658818"/>
                <a:gd name="connsiteY4" fmla="*/ 0 h 117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818" h="1171122">
                  <a:moveTo>
                    <a:pt x="0" y="0"/>
                  </a:moveTo>
                  <a:lnTo>
                    <a:pt x="2658818" y="0"/>
                  </a:lnTo>
                  <a:lnTo>
                    <a:pt x="2658818" y="1171122"/>
                  </a:lnTo>
                  <a:lnTo>
                    <a:pt x="0" y="11711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Block pornography sites</a:t>
              </a: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037110" y="5648070"/>
              <a:ext cx="2658818" cy="1171122"/>
            </a:xfrm>
            <a:custGeom>
              <a:avLst/>
              <a:gdLst>
                <a:gd name="connsiteX0" fmla="*/ 0 w 2658818"/>
                <a:gd name="connsiteY0" fmla="*/ 0 h 1171122"/>
                <a:gd name="connsiteX1" fmla="*/ 2658818 w 2658818"/>
                <a:gd name="connsiteY1" fmla="*/ 0 h 1171122"/>
                <a:gd name="connsiteX2" fmla="*/ 2658818 w 2658818"/>
                <a:gd name="connsiteY2" fmla="*/ 1171122 h 1171122"/>
                <a:gd name="connsiteX3" fmla="*/ 0 w 2658818"/>
                <a:gd name="connsiteY3" fmla="*/ 1171122 h 1171122"/>
                <a:gd name="connsiteX4" fmla="*/ 0 w 2658818"/>
                <a:gd name="connsiteY4" fmla="*/ 0 h 117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818" h="1171122">
                  <a:moveTo>
                    <a:pt x="0" y="0"/>
                  </a:moveTo>
                  <a:lnTo>
                    <a:pt x="2658818" y="0"/>
                  </a:lnTo>
                  <a:lnTo>
                    <a:pt x="2658818" y="1171122"/>
                  </a:lnTo>
                  <a:lnTo>
                    <a:pt x="0" y="11711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0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0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Pursue other hobbies</a:t>
              </a: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8891116" y="5648070"/>
              <a:ext cx="2658818" cy="1171122"/>
            </a:xfrm>
            <a:custGeom>
              <a:avLst/>
              <a:gdLst>
                <a:gd name="connsiteX0" fmla="*/ 0 w 2658818"/>
                <a:gd name="connsiteY0" fmla="*/ 0 h 1171122"/>
                <a:gd name="connsiteX1" fmla="*/ 2658818 w 2658818"/>
                <a:gd name="connsiteY1" fmla="*/ 0 h 1171122"/>
                <a:gd name="connsiteX2" fmla="*/ 2658818 w 2658818"/>
                <a:gd name="connsiteY2" fmla="*/ 1171122 h 1171122"/>
                <a:gd name="connsiteX3" fmla="*/ 0 w 2658818"/>
                <a:gd name="connsiteY3" fmla="*/ 1171122 h 1171122"/>
                <a:gd name="connsiteX4" fmla="*/ 0 w 2658818"/>
                <a:gd name="connsiteY4" fmla="*/ 0 h 117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818" h="1171122">
                  <a:moveTo>
                    <a:pt x="0" y="0"/>
                  </a:moveTo>
                  <a:lnTo>
                    <a:pt x="2658818" y="0"/>
                  </a:lnTo>
                  <a:lnTo>
                    <a:pt x="2658818" y="1171122"/>
                  </a:lnTo>
                  <a:lnTo>
                    <a:pt x="0" y="11711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Enlist help from family &amp; friends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05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06" y="-17487"/>
            <a:ext cx="3472597" cy="2604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743200"/>
            <a:ext cx="5410199" cy="2155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4" y="5165695"/>
            <a:ext cx="5791200" cy="1647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464"/>
            <a:ext cx="3358301" cy="2601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" y="-14400"/>
            <a:ext cx="3793243" cy="2601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b="30682"/>
          <a:stretch/>
        </p:blipFill>
        <p:spPr>
          <a:xfrm>
            <a:off x="5789612" y="3076137"/>
            <a:ext cx="618777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812" y="4579613"/>
            <a:ext cx="3931596" cy="22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00" y="5310238"/>
            <a:ext cx="3029025" cy="1547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0"/>
            <a:ext cx="3046413" cy="227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0"/>
            <a:ext cx="3140597" cy="2036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" y="2256959"/>
            <a:ext cx="2980928" cy="1983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22" y="4513289"/>
            <a:ext cx="3130309" cy="2344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61" y="2620073"/>
            <a:ext cx="3172913" cy="2103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20" y="36991"/>
            <a:ext cx="3552588" cy="2358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50" y="2979770"/>
            <a:ext cx="3301770" cy="3200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95027" y="96790"/>
            <a:ext cx="842090" cy="630401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INTERNET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3812" y="2394995"/>
            <a:ext cx="237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IMPACTS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76129" y="452180"/>
            <a:ext cx="842090" cy="578249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YOUR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BODY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6812" y="5991809"/>
            <a:ext cx="7086600" cy="853928"/>
          </a:xfrm>
          <a:custGeom>
            <a:avLst/>
            <a:gdLst>
              <a:gd name="connsiteX0" fmla="*/ 0 w 5774803"/>
              <a:gd name="connsiteY0" fmla="*/ 0 h 623329"/>
              <a:gd name="connsiteX1" fmla="*/ 5774803 w 5774803"/>
              <a:gd name="connsiteY1" fmla="*/ 0 h 623329"/>
              <a:gd name="connsiteX2" fmla="*/ 5774803 w 5774803"/>
              <a:gd name="connsiteY2" fmla="*/ 623329 h 623329"/>
              <a:gd name="connsiteX3" fmla="*/ 0 w 5774803"/>
              <a:gd name="connsiteY3" fmla="*/ 623329 h 623329"/>
              <a:gd name="connsiteX4" fmla="*/ 0 w 5774803"/>
              <a:gd name="connsiteY4" fmla="*/ 0 h 623329"/>
              <a:gd name="connsiteX0" fmla="*/ 0 w 5774803"/>
              <a:gd name="connsiteY0" fmla="*/ 0 h 623329"/>
              <a:gd name="connsiteX1" fmla="*/ 5660503 w 5774803"/>
              <a:gd name="connsiteY1" fmla="*/ 72737 h 623329"/>
              <a:gd name="connsiteX2" fmla="*/ 5774803 w 5774803"/>
              <a:gd name="connsiteY2" fmla="*/ 623329 h 623329"/>
              <a:gd name="connsiteX3" fmla="*/ 0 w 5774803"/>
              <a:gd name="connsiteY3" fmla="*/ 623329 h 623329"/>
              <a:gd name="connsiteX4" fmla="*/ 0 w 5774803"/>
              <a:gd name="connsiteY4" fmla="*/ 0 h 623329"/>
              <a:gd name="connsiteX0" fmla="*/ 0 w 5837148"/>
              <a:gd name="connsiteY0" fmla="*/ 0 h 623329"/>
              <a:gd name="connsiteX1" fmla="*/ 5660503 w 5837148"/>
              <a:gd name="connsiteY1" fmla="*/ 72737 h 623329"/>
              <a:gd name="connsiteX2" fmla="*/ 5837148 w 5837148"/>
              <a:gd name="connsiteY2" fmla="*/ 259648 h 623329"/>
              <a:gd name="connsiteX3" fmla="*/ 0 w 5837148"/>
              <a:gd name="connsiteY3" fmla="*/ 623329 h 623329"/>
              <a:gd name="connsiteX4" fmla="*/ 0 w 5837148"/>
              <a:gd name="connsiteY4" fmla="*/ 0 h 623329"/>
              <a:gd name="connsiteX0" fmla="*/ 0 w 5754021"/>
              <a:gd name="connsiteY0" fmla="*/ 0 h 633720"/>
              <a:gd name="connsiteX1" fmla="*/ 5660503 w 5754021"/>
              <a:gd name="connsiteY1" fmla="*/ 72737 h 633720"/>
              <a:gd name="connsiteX2" fmla="*/ 5754021 w 5754021"/>
              <a:gd name="connsiteY2" fmla="*/ 633720 h 633720"/>
              <a:gd name="connsiteX3" fmla="*/ 0 w 5754021"/>
              <a:gd name="connsiteY3" fmla="*/ 623329 h 633720"/>
              <a:gd name="connsiteX4" fmla="*/ 0 w 5754021"/>
              <a:gd name="connsiteY4" fmla="*/ 0 h 633720"/>
              <a:gd name="connsiteX0" fmla="*/ 166255 w 5754021"/>
              <a:gd name="connsiteY0" fmla="*/ 0 h 654502"/>
              <a:gd name="connsiteX1" fmla="*/ 5660503 w 5754021"/>
              <a:gd name="connsiteY1" fmla="*/ 93519 h 654502"/>
              <a:gd name="connsiteX2" fmla="*/ 5754021 w 5754021"/>
              <a:gd name="connsiteY2" fmla="*/ 654502 h 654502"/>
              <a:gd name="connsiteX3" fmla="*/ 0 w 5754021"/>
              <a:gd name="connsiteY3" fmla="*/ 644111 h 654502"/>
              <a:gd name="connsiteX4" fmla="*/ 166255 w 5754021"/>
              <a:gd name="connsiteY4" fmla="*/ 0 h 654502"/>
              <a:gd name="connsiteX0" fmla="*/ 166255 w 5754021"/>
              <a:gd name="connsiteY0" fmla="*/ 0 h 654502"/>
              <a:gd name="connsiteX1" fmla="*/ 5670379 w 5754021"/>
              <a:gd name="connsiteY1" fmla="*/ 10392 h 654502"/>
              <a:gd name="connsiteX2" fmla="*/ 5754021 w 5754021"/>
              <a:gd name="connsiteY2" fmla="*/ 654502 h 654502"/>
              <a:gd name="connsiteX3" fmla="*/ 0 w 5754021"/>
              <a:gd name="connsiteY3" fmla="*/ 644111 h 654502"/>
              <a:gd name="connsiteX4" fmla="*/ 166255 w 5754021"/>
              <a:gd name="connsiteY4" fmla="*/ 0 h 6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4021" h="654502">
                <a:moveTo>
                  <a:pt x="166255" y="0"/>
                </a:moveTo>
                <a:lnTo>
                  <a:pt x="5670379" y="10392"/>
                </a:lnTo>
                <a:lnTo>
                  <a:pt x="5754021" y="654502"/>
                </a:lnTo>
                <a:lnTo>
                  <a:pt x="0" y="644111"/>
                </a:lnTo>
                <a:lnTo>
                  <a:pt x="166255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!!! Continuous use of computers can trigger seizures in individuals sensitive to bright lights and contrasting color patterns</a:t>
            </a:r>
          </a:p>
        </p:txBody>
      </p:sp>
    </p:spTree>
    <p:extLst>
      <p:ext uri="{BB962C8B-B14F-4D97-AF65-F5344CB8AC3E}">
        <p14:creationId xmlns:p14="http://schemas.microsoft.com/office/powerpoint/2010/main" val="7392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7156955" cy="27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914400"/>
            <a:ext cx="4762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"/>
            <a:ext cx="7161212" cy="30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79660" y="3389734"/>
            <a:ext cx="6909165" cy="3468266"/>
          </a:xfrm>
          <a:prstGeom prst="rect">
            <a:avLst/>
          </a:prstGeom>
          <a:solidFill>
            <a:srgbClr val="000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9"/>
            <a:ext cx="5279660" cy="682424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60" y="33759"/>
            <a:ext cx="6932613" cy="33559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3392628"/>
            <a:ext cx="5429250" cy="35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5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4" r="54396"/>
          <a:stretch/>
        </p:blipFill>
        <p:spPr>
          <a:xfrm>
            <a:off x="8913812" y="4672825"/>
            <a:ext cx="3058285" cy="206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12127" cy="2256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05" y="2288915"/>
            <a:ext cx="3959107" cy="2226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44" y="3342"/>
            <a:ext cx="3997764" cy="2248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" y="4609257"/>
            <a:ext cx="3997765" cy="2248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14" y="9347"/>
            <a:ext cx="4012127" cy="2256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65007" y="4208136"/>
            <a:ext cx="278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Courtesy -  http://www.cbc.ca/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" y="2296752"/>
            <a:ext cx="3997767" cy="22487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1"/>
          <a:stretch/>
        </p:blipFill>
        <p:spPr>
          <a:xfrm>
            <a:off x="4112397" y="2417457"/>
            <a:ext cx="3214688" cy="4381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" r="62018" b="53847"/>
          <a:stretch/>
        </p:blipFill>
        <p:spPr>
          <a:xfrm>
            <a:off x="6399212" y="4747768"/>
            <a:ext cx="2414330" cy="20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7" t="2631" r="2256"/>
          <a:stretch/>
        </p:blipFill>
        <p:spPr>
          <a:xfrm>
            <a:off x="684212" y="0"/>
            <a:ext cx="2971800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r="40232"/>
          <a:stretch/>
        </p:blipFill>
        <p:spPr>
          <a:xfrm>
            <a:off x="143668" y="2717157"/>
            <a:ext cx="4052887" cy="4114800"/>
          </a:xfrm>
          <a:prstGeom prst="rect">
            <a:avLst/>
          </a:prstGeom>
        </p:spPr>
      </p:pic>
      <p:pic>
        <p:nvPicPr>
          <p:cNvPr id="10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990600"/>
            <a:ext cx="67865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3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 u Addic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0413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97"/>
            <a:ext cx="4079767" cy="2829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90" y="965"/>
            <a:ext cx="4060644" cy="2818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80" y="965"/>
            <a:ext cx="4060645" cy="2818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2"/>
          <a:stretch/>
        </p:blipFill>
        <p:spPr>
          <a:xfrm>
            <a:off x="2859376" y="2819400"/>
            <a:ext cx="4582989" cy="403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4944006"/>
            <a:ext cx="2589212" cy="19139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2" y="2819400"/>
            <a:ext cx="2589212" cy="21246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4866476"/>
            <a:ext cx="2904096" cy="2000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5" y="2819400"/>
            <a:ext cx="2917242" cy="2047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84" y="2799798"/>
            <a:ext cx="2047882" cy="2056287"/>
          </a:xfrm>
          <a:prstGeom prst="rect">
            <a:avLst/>
          </a:prstGeom>
        </p:spPr>
      </p:pic>
      <p:pic>
        <p:nvPicPr>
          <p:cNvPr id="9" name="Picture 2" descr="Image resul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3" r="15799"/>
          <a:stretch/>
        </p:blipFill>
        <p:spPr bwMode="auto">
          <a:xfrm>
            <a:off x="7472581" y="4814455"/>
            <a:ext cx="2047882" cy="19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8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6821686"/>
          </a:xfrm>
          <a:prstGeom prst="rect">
            <a:avLst/>
          </a:prstGeom>
          <a:solidFill>
            <a:srgbClr val="0729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" y="7620"/>
            <a:ext cx="7397394" cy="5486400"/>
          </a:xfrm>
        </p:spPr>
      </p:pic>
      <p:sp>
        <p:nvSpPr>
          <p:cNvPr id="6" name="Oval 5"/>
          <p:cNvSpPr/>
          <p:nvPr/>
        </p:nvSpPr>
        <p:spPr>
          <a:xfrm>
            <a:off x="7715250" y="381000"/>
            <a:ext cx="4114800" cy="83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Cybersexual</a:t>
            </a:r>
            <a:r>
              <a:rPr lang="en-US" sz="2400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</a:rPr>
              <a:t> </a:t>
            </a:r>
            <a:r>
              <a:rPr lang="en-US" sz="2400" dirty="0">
                <a:ln w="0">
                  <a:noFill/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addiction</a:t>
            </a:r>
            <a:endParaRPr lang="en-US" sz="2400" dirty="0">
              <a:ln w="0">
                <a:noFill/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Oval 6"/>
          <p:cNvSpPr/>
          <p:nvPr/>
        </p:nvSpPr>
        <p:spPr>
          <a:xfrm>
            <a:off x="7715250" y="2106930"/>
            <a:ext cx="4114800" cy="83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Cyber-relationship addiction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66977" y="5665470"/>
            <a:ext cx="4114800" cy="83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Information overload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15250" y="3832860"/>
            <a:ext cx="4114800" cy="83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Net compulsions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18412" y="5627370"/>
            <a:ext cx="4114800" cy="838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  <a:latin typeface="Arial" panose="020B0604020202020204" pitchFamily="34" charset="0"/>
              </a:rPr>
              <a:t>Gaming Addiction</a:t>
            </a:r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3572" y="6452354"/>
            <a:ext cx="516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https://www.youtube.com/watch?v=2WrmQ2SHaxM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75906" y="3733800"/>
            <a:ext cx="3952106" cy="17163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n w="0"/>
                <a:solidFill>
                  <a:srgbClr val="CC0000"/>
                </a:solidFill>
                <a:latin typeface="Arial Black" panose="020B0A04020102020204" pitchFamily="34" charset="0"/>
              </a:rPr>
              <a:t>Psychological Disorder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  <a:t>  -withdrawal symptoms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  <a:t>  -affective disturbances 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</a:rPr>
              <a:t>  -l</a:t>
            </a: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ess social interaction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  -weakened family bonds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  -fake identities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 </a:t>
            </a:r>
            <a:br>
              <a:rPr lang="en-US" sz="2400" i="1" dirty="0">
                <a:ln w="0"/>
                <a:solidFill>
                  <a:schemeClr val="accent1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br>
              <a:rPr lang="en-US" sz="2400" dirty="0"/>
            </a:br>
            <a:br>
              <a:rPr lang="en-US" sz="2400" dirty="0">
                <a:sym typeface="Wingdings" panose="05000000000000000000" pitchFamily="2" charset="2"/>
              </a:rPr>
            </a:br>
            <a:endParaRPr lang="en-US" sz="2400" i="1" dirty="0">
              <a:ln w="0"/>
              <a:solidFill>
                <a:schemeClr val="accent1"/>
              </a:solidFill>
              <a:latin typeface="Bodoni MT" panose="02070603080606020203" pitchFamily="18" charset="0"/>
            </a:endParaRPr>
          </a:p>
        </p:txBody>
      </p:sp>
      <p:pic>
        <p:nvPicPr>
          <p:cNvPr id="3076" name="Picture 4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58030"/>
            <a:ext cx="4107733" cy="30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597092" y="265657"/>
            <a:ext cx="4818781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SOCIAL MEDIA ADDICTION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9752" cy="5867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40153"/>
            <a:ext cx="12247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“The more time we spend interconnected via a myriad of devices, the less time we have left to develop true friendships in the real world”</a:t>
            </a:r>
          </a:p>
        </p:txBody>
      </p:sp>
      <p:pic>
        <p:nvPicPr>
          <p:cNvPr id="3074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72" y="2903967"/>
            <a:ext cx="4037012" cy="3136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361989" y="5769111"/>
            <a:ext cx="5053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https://www.youtube.com/watch?v=Vsq95M_kzWY</a:t>
            </a:r>
          </a:p>
        </p:txBody>
      </p:sp>
    </p:spTree>
    <p:extLst>
      <p:ext uri="{BB962C8B-B14F-4D97-AF65-F5344CB8AC3E}">
        <p14:creationId xmlns:p14="http://schemas.microsoft.com/office/powerpoint/2010/main" val="15263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3"/>
          <a:stretch/>
        </p:blipFill>
        <p:spPr>
          <a:xfrm>
            <a:off x="546134" y="3464"/>
            <a:ext cx="11096553" cy="4953000"/>
          </a:xfrm>
        </p:spPr>
      </p:pic>
      <p:sp>
        <p:nvSpPr>
          <p:cNvPr id="5" name="Rectangle 4"/>
          <p:cNvSpPr/>
          <p:nvPr/>
        </p:nvSpPr>
        <p:spPr>
          <a:xfrm>
            <a:off x="760412" y="5486400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379703" y="5462551"/>
            <a:ext cx="3470758" cy="10904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Understand - You are being played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 Schedule and stick </a:t>
            </a:r>
          </a:p>
        </p:txBody>
      </p:sp>
      <p:sp>
        <p:nvSpPr>
          <p:cNvPr id="7" name="Pentagon 6"/>
          <p:cNvSpPr/>
          <p:nvPr/>
        </p:nvSpPr>
        <p:spPr>
          <a:xfrm>
            <a:off x="4359032" y="5462551"/>
            <a:ext cx="3470758" cy="10904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Check with purpose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Respond offline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Alter your settings</a:t>
            </a:r>
          </a:p>
          <a:p>
            <a:pPr algn="ctr"/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497064" y="5474125"/>
            <a:ext cx="3470758" cy="10904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Delete extra people from your  friend list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Be a tough editor</a:t>
            </a:r>
          </a:p>
        </p:txBody>
      </p:sp>
    </p:spTree>
    <p:extLst>
      <p:ext uri="{BB962C8B-B14F-4D97-AF65-F5344CB8AC3E}">
        <p14:creationId xmlns:p14="http://schemas.microsoft.com/office/powerpoint/2010/main" val="235417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9081" y="0"/>
            <a:ext cx="7763450" cy="6858000"/>
          </a:xfrm>
          <a:prstGeom prst="rect">
            <a:avLst/>
          </a:prstGeom>
          <a:solidFill>
            <a:srgbClr val="55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21" y="416195"/>
            <a:ext cx="3245250" cy="3642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1"/>
          <a:stretch/>
        </p:blipFill>
        <p:spPr>
          <a:xfrm>
            <a:off x="-14152" y="0"/>
            <a:ext cx="4889363" cy="6858000"/>
          </a:xfrm>
          <a:prstGeom prst="rect">
            <a:avLst/>
          </a:prstGeom>
        </p:spPr>
      </p:pic>
      <p:sp>
        <p:nvSpPr>
          <p:cNvPr id="20" name="Title 2"/>
          <p:cNvSpPr txBox="1">
            <a:spLocks/>
          </p:cNvSpPr>
          <p:nvPr/>
        </p:nvSpPr>
        <p:spPr>
          <a:xfrm>
            <a:off x="8609012" y="1905000"/>
            <a:ext cx="3048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GAMING ADDICTION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4475" y="4419600"/>
            <a:ext cx="7046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  <a:t>-Refuse to go to school</a:t>
            </a:r>
            <a:br>
              <a:rPr lang="en-US" sz="2400" i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i="1" dirty="0">
                <a:ln w="0"/>
                <a:solidFill>
                  <a:srgbClr val="C00000"/>
                </a:solidFill>
                <a:latin typeface="Bodoni MT" panose="02070603080606020203" pitchFamily="18" charset="0"/>
              </a:rPr>
              <a:t>-Feel more comfortable in the virtual world</a:t>
            </a:r>
            <a:br>
              <a:rPr lang="en-US" sz="2400" i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i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  <a:t>-</a:t>
            </a:r>
            <a:r>
              <a:rPr lang="en-US" sz="2400" i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  <a:t>Lie about how often they play</a:t>
            </a:r>
            <a:br>
              <a:rPr lang="en-US" sz="2400" i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</a:br>
            <a:r>
              <a:rPr lang="en-US" sz="2400" i="1">
                <a:ln w="0"/>
                <a:solidFill>
                  <a:srgbClr val="C00000"/>
                </a:solidFill>
                <a:latin typeface="Bodoni MT" panose="02070603080606020203" pitchFamily="18" charset="0"/>
              </a:rPr>
              <a:t>-</a:t>
            </a:r>
            <a:r>
              <a:rPr lang="en-US" sz="2400" i="1" dirty="0">
                <a:ln w="0"/>
                <a:solidFill>
                  <a:srgbClr val="C00000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Spend money on games instead of necessities</a:t>
            </a:r>
            <a:br>
              <a:rPr lang="en-US" sz="2400" i="1">
                <a:ln w="0"/>
                <a:solidFill>
                  <a:srgbClr val="C00000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r>
              <a:rPr lang="en-US" sz="2400" i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-</a:t>
            </a:r>
            <a:r>
              <a:rPr lang="en-US" sz="2400" i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Constantly think about the game when not playing</a:t>
            </a:r>
            <a:br>
              <a:rPr lang="en-US" sz="2400" i="1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latin typeface="Bodoni MT" panose="02070603080606020203" pitchFamily="18" charset="0"/>
                <a:sym typeface="Wingdings" panose="05000000000000000000" pitchFamily="2" charset="2"/>
              </a:rPr>
            </a:br>
            <a:r>
              <a:rPr lang="en-US" sz="2400" i="1" dirty="0">
                <a:ln w="0"/>
                <a:solidFill>
                  <a:srgbClr val="C00000"/>
                </a:solidFill>
                <a:latin typeface="Bodoni MT" panose="02070603080606020203" pitchFamily="18" charset="0"/>
                <a:sym typeface="Wingdings" panose="05000000000000000000" pitchFamily="2" charset="2"/>
              </a:rPr>
              <a:t>-Become depressed or angry when not playing </a:t>
            </a:r>
          </a:p>
        </p:txBody>
      </p:sp>
    </p:spTree>
    <p:extLst>
      <p:ext uri="{BB962C8B-B14F-4D97-AF65-F5344CB8AC3E}">
        <p14:creationId xmlns:p14="http://schemas.microsoft.com/office/powerpoint/2010/main" val="15100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832" y="76200"/>
            <a:ext cx="5882179" cy="6629400"/>
            <a:chOff x="59832" y="76200"/>
            <a:chExt cx="5882179" cy="6629400"/>
          </a:xfrm>
        </p:grpSpPr>
        <p:sp>
          <p:nvSpPr>
            <p:cNvPr id="3" name="Rectangle 2"/>
            <p:cNvSpPr/>
            <p:nvPr/>
          </p:nvSpPr>
          <p:spPr>
            <a:xfrm>
              <a:off x="59832" y="76200"/>
              <a:ext cx="5882179" cy="6629400"/>
            </a:xfrm>
            <a:prstGeom prst="rect">
              <a:avLst/>
            </a:prstGeom>
            <a:noFill/>
          </p:spPr>
        </p:sp>
        <p:sp>
          <p:nvSpPr>
            <p:cNvPr id="4" name="Freeform: Shape 3"/>
            <p:cNvSpPr/>
            <p:nvPr/>
          </p:nvSpPr>
          <p:spPr>
            <a:xfrm>
              <a:off x="956232" y="80451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Excess playing time</a:t>
              </a: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3098287" y="80451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81920"/>
                <a:satOff val="-10491"/>
                <a:lumOff val="1078"/>
                <a:alphaOff val="0"/>
              </a:schemeClr>
            </a:fillRef>
            <a:effectRef idx="0">
              <a:schemeClr val="accent2">
                <a:hueOff val="-181920"/>
                <a:satOff val="-10491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Social isolation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956232" y="1443577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Cost</a:t>
              </a: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3098287" y="1443577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45761"/>
                <a:satOff val="-31473"/>
                <a:lumOff val="3235"/>
                <a:alphaOff val="0"/>
              </a:schemeClr>
            </a:fillRef>
            <a:effectRef idx="0">
              <a:schemeClr val="accent2">
                <a:hueOff val="-545761"/>
                <a:satOff val="-31473"/>
                <a:lumOff val="323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Separation from reality</a:t>
              </a: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56232" y="2806703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Impact on education</a:t>
              </a: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310954" y="2815980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909602"/>
                <a:satOff val="-52455"/>
                <a:lumOff val="5392"/>
                <a:alphaOff val="0"/>
              </a:schemeClr>
            </a:fillRef>
            <a:effectRef idx="0">
              <a:schemeClr val="accent2">
                <a:hueOff val="-909602"/>
                <a:satOff val="-52455"/>
                <a:lumOff val="5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Wrong values</a:t>
              </a: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956232" y="4169829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 term concentration issues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3098287" y="4169829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273443"/>
                <a:satOff val="-73437"/>
                <a:lumOff val="7549"/>
                <a:alphaOff val="0"/>
              </a:schemeClr>
            </a:fillRef>
            <a:effectRef idx="0">
              <a:schemeClr val="accent2">
                <a:hueOff val="-1273443"/>
                <a:satOff val="-73437"/>
                <a:lumOff val="754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Imitating violent games</a:t>
              </a:r>
              <a:endParaRPr lang="en-US" sz="18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027260" y="5532955"/>
              <a:ext cx="1947322" cy="1168393"/>
            </a:xfrm>
            <a:custGeom>
              <a:avLst/>
              <a:gdLst>
                <a:gd name="connsiteX0" fmla="*/ 0 w 1947322"/>
                <a:gd name="connsiteY0" fmla="*/ 584197 h 1168393"/>
                <a:gd name="connsiteX1" fmla="*/ 973661 w 1947322"/>
                <a:gd name="connsiteY1" fmla="*/ 0 h 1168393"/>
                <a:gd name="connsiteX2" fmla="*/ 1947322 w 1947322"/>
                <a:gd name="connsiteY2" fmla="*/ 584197 h 1168393"/>
                <a:gd name="connsiteX3" fmla="*/ 973661 w 1947322"/>
                <a:gd name="connsiteY3" fmla="*/ 1168394 h 1168393"/>
                <a:gd name="connsiteX4" fmla="*/ 0 w 1947322"/>
                <a:gd name="connsiteY4" fmla="*/ 584197 h 1168393"/>
                <a:gd name="connsiteX5" fmla="*/ 1579668 w 1947322"/>
                <a:gd name="connsiteY5" fmla="*/ 801754 h 1168393"/>
                <a:gd name="connsiteX6" fmla="*/ 1184048 w 1947322"/>
                <a:gd name="connsiteY6" fmla="*/ 233552 h 1168393"/>
                <a:gd name="connsiteX7" fmla="*/ 618203 w 1947322"/>
                <a:gd name="connsiteY7" fmla="*/ 262122 h 1168393"/>
                <a:gd name="connsiteX8" fmla="*/ 1579668 w 1947322"/>
                <a:gd name="connsiteY8" fmla="*/ 801754 h 1168393"/>
                <a:gd name="connsiteX9" fmla="*/ 367654 w 1947322"/>
                <a:gd name="connsiteY9" fmla="*/ 366639 h 1168393"/>
                <a:gd name="connsiteX10" fmla="*/ 763274 w 1947322"/>
                <a:gd name="connsiteY10" fmla="*/ 934841 h 1168393"/>
                <a:gd name="connsiteX11" fmla="*/ 1329119 w 1947322"/>
                <a:gd name="connsiteY11" fmla="*/ 906271 h 1168393"/>
                <a:gd name="connsiteX12" fmla="*/ 367654 w 1947322"/>
                <a:gd name="connsiteY12" fmla="*/ 366639 h 116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7322" h="1168393">
                  <a:moveTo>
                    <a:pt x="0" y="584197"/>
                  </a:moveTo>
                  <a:cubicBezTo>
                    <a:pt x="0" y="261554"/>
                    <a:pt x="435923" y="0"/>
                    <a:pt x="973661" y="0"/>
                  </a:cubicBezTo>
                  <a:cubicBezTo>
                    <a:pt x="1511399" y="0"/>
                    <a:pt x="1947322" y="261554"/>
                    <a:pt x="1947322" y="584197"/>
                  </a:cubicBezTo>
                  <a:cubicBezTo>
                    <a:pt x="1947322" y="906840"/>
                    <a:pt x="1511399" y="1168394"/>
                    <a:pt x="973661" y="1168394"/>
                  </a:cubicBezTo>
                  <a:cubicBezTo>
                    <a:pt x="435923" y="1168394"/>
                    <a:pt x="0" y="906840"/>
                    <a:pt x="0" y="584197"/>
                  </a:cubicBezTo>
                  <a:close/>
                  <a:moveTo>
                    <a:pt x="1579668" y="801754"/>
                  </a:moveTo>
                  <a:cubicBezTo>
                    <a:pt x="1893021" y="597394"/>
                    <a:pt x="1689089" y="304499"/>
                    <a:pt x="1184048" y="233552"/>
                  </a:cubicBezTo>
                  <a:cubicBezTo>
                    <a:pt x="994954" y="206988"/>
                    <a:pt x="791891" y="217241"/>
                    <a:pt x="618203" y="262122"/>
                  </a:cubicBezTo>
                  <a:lnTo>
                    <a:pt x="1579668" y="801754"/>
                  </a:lnTo>
                  <a:close/>
                  <a:moveTo>
                    <a:pt x="367654" y="366639"/>
                  </a:moveTo>
                  <a:cubicBezTo>
                    <a:pt x="54301" y="570999"/>
                    <a:pt x="258233" y="863894"/>
                    <a:pt x="763274" y="934841"/>
                  </a:cubicBezTo>
                  <a:cubicBezTo>
                    <a:pt x="952368" y="961405"/>
                    <a:pt x="1155431" y="951152"/>
                    <a:pt x="1329119" y="906271"/>
                  </a:cubicBezTo>
                  <a:lnTo>
                    <a:pt x="367654" y="36663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3759" tIns="239687" rIns="353759" bIns="239687" numCol="1" spcCol="1270" anchor="ctr" anchorCtr="0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Committing violent acts in life</a:t>
              </a:r>
            </a:p>
          </p:txBody>
        </p:sp>
      </p:grpSp>
      <p:sp>
        <p:nvSpPr>
          <p:cNvPr id="13" name="Pentagon 12"/>
          <p:cNvSpPr/>
          <p:nvPr/>
        </p:nvSpPr>
        <p:spPr>
          <a:xfrm>
            <a:off x="5942011" y="152400"/>
            <a:ext cx="6048114" cy="3429000"/>
          </a:xfrm>
          <a:prstGeom prst="homePlate">
            <a:avLst/>
          </a:prstGeom>
          <a:solidFill>
            <a:srgbClr val="1A4E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Decide what is acceptable in your home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Check the ratings of the game before you buy it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Pick games that require the player to come up with strategies, and make decisions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Look for games involving multiple players to improve group activity</a:t>
            </a:r>
            <a:endParaRPr lang="en-US" sz="2000" dirty="0">
              <a:solidFill>
                <a:srgbClr val="000000"/>
              </a:solidFill>
              <a:latin typeface="Georgia" panose="02040502050405020303" pitchFamily="18" charset="0"/>
              <a:ea typeface="SimSun" panose="02010600030101010101" pitchFamily="2" charset="-122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5942011" y="3744190"/>
            <a:ext cx="6048114" cy="2486891"/>
          </a:xfrm>
          <a:prstGeom prst="homePlate">
            <a:avLst/>
          </a:prstGeom>
          <a:solidFill>
            <a:srgbClr val="1A4E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Monitor video game play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Give children a variety of entertaining -things to learn from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Limit online game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Monitor the effects of games on child</a:t>
            </a:r>
          </a:p>
        </p:txBody>
      </p:sp>
    </p:spTree>
    <p:extLst>
      <p:ext uri="{BB962C8B-B14F-4D97-AF65-F5344CB8AC3E}">
        <p14:creationId xmlns:p14="http://schemas.microsoft.com/office/powerpoint/2010/main" val="12332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76200"/>
            <a:ext cx="4500976" cy="337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66" y="76199"/>
            <a:ext cx="6277697" cy="6571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" y="3581400"/>
            <a:ext cx="4514253" cy="3065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57" y="3733800"/>
            <a:ext cx="284133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722232B-9DED-49EA-BCCA-813199E056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Custom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SimSun</vt:lpstr>
      <vt:lpstr>Arial</vt:lpstr>
      <vt:lpstr>Arial Black</vt:lpstr>
      <vt:lpstr>Bodoni MT</vt:lpstr>
      <vt:lpstr>Calibri</vt:lpstr>
      <vt:lpstr>Calibri Light</vt:lpstr>
      <vt:lpstr>Century Gothic</vt:lpstr>
      <vt:lpstr>Georgia</vt:lpstr>
      <vt:lpstr>MV Boli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Psychological Disorder   -withdrawal symptoms   -affective disturbances    -less social interaction   -weakened family bonds   -fake identities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2016-10-05T22:15:12Z</dcterms:created>
  <dcterms:modified xsi:type="dcterms:W3CDTF">2017-01-12T17:08:22Z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TC034605279991</vt:lpwstr>
  </property>
</Properties>
</file>